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282" r:id="rId4"/>
    <p:sldId id="343" r:id="rId5"/>
    <p:sldId id="352" r:id="rId6"/>
    <p:sldId id="361" r:id="rId7"/>
    <p:sldId id="363" r:id="rId8"/>
    <p:sldId id="371" r:id="rId9"/>
    <p:sldId id="374" r:id="rId10"/>
    <p:sldId id="373" r:id="rId11"/>
    <p:sldId id="375" r:id="rId12"/>
    <p:sldId id="353" r:id="rId13"/>
    <p:sldId id="367" r:id="rId14"/>
    <p:sldId id="369" r:id="rId15"/>
    <p:sldId id="28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juridico@viniciuscontabilidade.com.br" initials="j" lastIdx="1" clrIdx="1">
    <p:extLst>
      <p:ext uri="{19B8F6BF-5375-455C-9EA6-DF929625EA0E}">
        <p15:presenceInfo xmlns:p15="http://schemas.microsoft.com/office/powerpoint/2012/main" userId="juridico@viniciuscontabilidade.com.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A39"/>
    <a:srgbClr val="0196D9"/>
    <a:srgbClr val="072E51"/>
    <a:srgbClr val="0A4067"/>
    <a:srgbClr val="0070C0"/>
    <a:srgbClr val="245478"/>
    <a:srgbClr val="041F3E"/>
    <a:srgbClr val="062C4F"/>
    <a:srgbClr val="0C4A73"/>
    <a:srgbClr val="06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943" autoAdjust="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H%20Dropbox\VH%20Dropbox\2.%20Munic&#237;pios\Anicuns\10.%20Apresenta&#231;&#245;es%20Power%20Point\APRESENTA&#199;OES%201%20QUADRIMESTRE%202024\SAUDE\RTF%20FMS%20-%203&#186;%20QUAD%202023%20(1)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6284A"/>
            </a:solidFill>
          </c:spPr>
          <c:dPt>
            <c:idx val="0"/>
            <c:bubble3D val="0"/>
            <c:spPr>
              <a:solidFill>
                <a:srgbClr val="0628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A6-49F4-9AB9-D97E7673047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A6-49F4-9AB9-D97E7673047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A6-49F4-9AB9-D97E767304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A6-49F4-9AB9-D97E767304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A6-49F4-9AB9-D97E76730479}"/>
                </c:ext>
              </c:extLst>
            </c:dLbl>
            <c:numFmt formatCode="General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'EXECUÇÃO ORÇAMENTÁRIA  DESP.FMS'!$A$3:$A$5</c:f>
              <c:strCache>
                <c:ptCount val="3"/>
                <c:pt idx="0">
                  <c:v>Empenhada</c:v>
                </c:pt>
                <c:pt idx="1">
                  <c:v>Liquidada</c:v>
                </c:pt>
                <c:pt idx="2">
                  <c:v>Paga</c:v>
                </c:pt>
              </c:strCache>
            </c:strRef>
          </c:cat>
          <c:val>
            <c:numRef>
              <c:f>'EXECUÇÃO ORÇAMENTÁRIA  DESP.FMS'!$B$3:$B$5</c:f>
              <c:numCache>
                <c:formatCode>_("R$"* #,##0.00_);_("R$"* \(#,##0.00\);_("R$"* "-"??_);_(@_)</c:formatCode>
                <c:ptCount val="3"/>
                <c:pt idx="0" formatCode="#,##0.00">
                  <c:v>11409782.970000001</c:v>
                </c:pt>
                <c:pt idx="1">
                  <c:v>9744116.0500000007</c:v>
                </c:pt>
                <c:pt idx="2">
                  <c:v>8913530.5199999996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A6-49F4-9AB9-D97E76730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202505219206679"/>
          <c:y val="9.7493386449223479E-2"/>
          <c:w val="0.41962421711899789"/>
          <c:h val="7.7994460178643671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latin typeface="Swis721 Cn BT" panose="020B0506020202030204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769-274B-4037-8917-40F33A2ECD24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AFFE-D2DA-40D8-A004-5EA47F988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4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75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49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29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7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4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4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59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80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85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65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43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0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3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0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5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1316-A4B2-4773-929A-3766EEE9045F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3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8" y="388289"/>
            <a:ext cx="925769" cy="108192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6867230" y="3129699"/>
            <a:ext cx="48031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rgbClr val="0098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721 Cn BT" panose="020B0506020202030204" pitchFamily="34" charset="0"/>
              </a:rPr>
              <a:t>     </a:t>
            </a:r>
            <a:endParaRPr lang="pt-BR" sz="28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721 Cn BT" panose="020B050602020203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867522" y="6207739"/>
            <a:ext cx="45823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4866B-02C6-3EEB-5532-84585CFE4D7E}"/>
              </a:ext>
            </a:extLst>
          </p:cNvPr>
          <p:cNvSpPr txBox="1"/>
          <p:nvPr/>
        </p:nvSpPr>
        <p:spPr>
          <a:xfrm>
            <a:off x="359523" y="5388440"/>
            <a:ext cx="6507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Mozarlândia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65D4B14-D465-1D62-1BCE-2B352FD7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53" y="496673"/>
            <a:ext cx="3761558" cy="22008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C95BC6-31BF-36D5-ECC7-E7CF5FC02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213" y="2714122"/>
            <a:ext cx="3761558" cy="2194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11D9C9-1E7A-9AB0-07DA-4715263BF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71" y="5400633"/>
            <a:ext cx="5096698" cy="963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902105C-3FE7-E54C-BF5E-C16172993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230" y="5227227"/>
            <a:ext cx="1658256" cy="49381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60FB5A-13DB-5FAD-739A-BCE41C735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7035" y="6269536"/>
            <a:ext cx="390178" cy="341406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F321C1-1A72-5547-C6AD-C19C218BD6FC}"/>
              </a:ext>
            </a:extLst>
          </p:cNvPr>
          <p:cNvSpPr txBox="1"/>
          <p:nvPr/>
        </p:nvSpPr>
        <p:spPr>
          <a:xfrm>
            <a:off x="6742732" y="6243383"/>
            <a:ext cx="627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1º QUADRIMESTRE DE 2023</a:t>
            </a:r>
          </a:p>
        </p:txBody>
      </p:sp>
    </p:spTree>
    <p:extLst>
      <p:ext uri="{BB962C8B-B14F-4D97-AF65-F5344CB8AC3E}">
        <p14:creationId xmlns:p14="http://schemas.microsoft.com/office/powerpoint/2010/main" val="2400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87C9E9-4FB7-BAFD-67D6-BB5B0B86A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38" y="2057399"/>
            <a:ext cx="1050357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C2EEDD-A2E7-244D-0092-BE9152852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48" y="1811757"/>
            <a:ext cx="10675052" cy="26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APLICAÇÃO COM SAÚDE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CEDA32-09CF-7461-4252-D9CC0AB41EFD}"/>
              </a:ext>
            </a:extLst>
          </p:cNvPr>
          <p:cNvSpPr txBox="1"/>
          <p:nvPr/>
        </p:nvSpPr>
        <p:spPr>
          <a:xfrm>
            <a:off x="1842868" y="4734712"/>
            <a:ext cx="2692396" cy="461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31F770-BC62-B08C-E943-05537A93A2EE}"/>
              </a:ext>
            </a:extLst>
          </p:cNvPr>
          <p:cNvSpPr txBox="1"/>
          <p:nvPr/>
        </p:nvSpPr>
        <p:spPr>
          <a:xfrm>
            <a:off x="1842868" y="5196377"/>
            <a:ext cx="269239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30,09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79BF6E-CFFE-9A3C-D59E-348789C39009}"/>
              </a:ext>
            </a:extLst>
          </p:cNvPr>
          <p:cNvSpPr txBox="1"/>
          <p:nvPr/>
        </p:nvSpPr>
        <p:spPr>
          <a:xfrm>
            <a:off x="7155766" y="4734711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AD616E-630C-CE74-B4C4-9643834D57DD}"/>
              </a:ext>
            </a:extLst>
          </p:cNvPr>
          <p:cNvSpPr txBox="1"/>
          <p:nvPr/>
        </p:nvSpPr>
        <p:spPr>
          <a:xfrm>
            <a:off x="7155766" y="5196377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15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5B2885-54E1-840E-0B56-CCDAC04B4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558" y="1510267"/>
            <a:ext cx="8422614" cy="28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8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FINANCEIRO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7F561A-91C7-D641-C66C-654FE6F61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24" y="941070"/>
            <a:ext cx="3786512" cy="530599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EB258B0-06A2-AFE9-50A9-E12C6EBFD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940" y="981324"/>
            <a:ext cx="4969185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FINANCEIRO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B74636-3CCD-F033-31ED-F4D34F2F2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265" y="2254718"/>
            <a:ext cx="10088411" cy="1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6"/>
          <a:stretch/>
        </p:blipFill>
        <p:spPr>
          <a:xfrm>
            <a:off x="3362486" y="5943172"/>
            <a:ext cx="718954" cy="65878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081440" y="5865941"/>
            <a:ext cx="17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41F3E"/>
                </a:solidFill>
                <a:latin typeface="Swis721 Cn BT" panose="020B0506020202030204" pitchFamily="34" charset="0"/>
              </a:rPr>
              <a:t> SIGA-NOS </a:t>
            </a:r>
          </a:p>
          <a:p>
            <a:pPr algn="ctr"/>
            <a:r>
              <a:rPr lang="pt-BR" dirty="0">
                <a:solidFill>
                  <a:srgbClr val="041F3E"/>
                </a:solidFill>
                <a:latin typeface="Swis721 Cn BT" panose="020B0506020202030204" pitchFamily="34" charset="0"/>
              </a:rPr>
              <a:t>NO INSTAGRAM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6067" y="67281"/>
            <a:ext cx="1899419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OBRIGADO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5694317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36660" y="3286199"/>
            <a:ext cx="361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1F3E"/>
                </a:solidFill>
                <a:latin typeface="Swis721 Cn BT" panose="020B0506020202030204" pitchFamily="34" charset="0"/>
              </a:rPr>
              <a:t>Gabriel Rodrigues</a:t>
            </a:r>
          </a:p>
          <a:p>
            <a:pPr algn="ctr"/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Coordenador Contábil</a:t>
            </a:r>
          </a:p>
        </p:txBody>
      </p:sp>
      <p:cxnSp>
        <p:nvCxnSpPr>
          <p:cNvPr id="26" name="Conector reto 25"/>
          <p:cNvCxnSpPr>
            <a:cxnSpLocks/>
          </p:cNvCxnSpPr>
          <p:nvPr/>
        </p:nvCxnSpPr>
        <p:spPr>
          <a:xfrm>
            <a:off x="944553" y="3181108"/>
            <a:ext cx="4879827" cy="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454ABD6C-6A3C-437A-B8DF-43A4EFE6C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0" y="1484648"/>
            <a:ext cx="5777808" cy="36839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690322" y="5958446"/>
            <a:ext cx="424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196D9"/>
                </a:solidFill>
                <a:latin typeface="Swis721 Cn BT" panose="020B0506020202030204" pitchFamily="34" charset="0"/>
              </a:rPr>
              <a:t>@</a:t>
            </a:r>
            <a:r>
              <a:rPr lang="pt-BR" sz="2800" b="1" dirty="0" err="1">
                <a:solidFill>
                  <a:srgbClr val="0196D9"/>
                </a:solidFill>
                <a:latin typeface="Swis721 Cn BT" panose="020B0506020202030204" pitchFamily="34" charset="0"/>
              </a:rPr>
              <a:t>vhcontabilidadepublica</a:t>
            </a:r>
            <a:endParaRPr lang="pt-BR" dirty="0">
              <a:solidFill>
                <a:srgbClr val="0196D9"/>
              </a:solidFill>
              <a:latin typeface="Swis721 Cn BT" panose="020B0506020202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F7A0D6C-D3BD-5C8F-C003-5870BC832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53" y="2323353"/>
            <a:ext cx="6114818" cy="36579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F0E0D-2BE2-8366-6CE9-2631196D19F4}"/>
              </a:ext>
            </a:extLst>
          </p:cNvPr>
          <p:cNvSpPr txBox="1"/>
          <p:nvPr/>
        </p:nvSpPr>
        <p:spPr>
          <a:xfrm>
            <a:off x="944553" y="2398389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Brittany Signature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798A0F-724B-4774-CA20-BF90A4B593F9}"/>
              </a:ext>
            </a:extLst>
          </p:cNvPr>
          <p:cNvSpPr txBox="1"/>
          <p:nvPr/>
        </p:nvSpPr>
        <p:spPr>
          <a:xfrm>
            <a:off x="1692704" y="2541299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Brittany Signature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F7C837-5E92-E958-0F4A-87A692C3BD1F}"/>
              </a:ext>
            </a:extLst>
          </p:cNvPr>
          <p:cNvSpPr txBox="1"/>
          <p:nvPr/>
        </p:nvSpPr>
        <p:spPr>
          <a:xfrm>
            <a:off x="1452686" y="2428852"/>
            <a:ext cx="4745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31A39"/>
                </a:solidFill>
                <a:latin typeface="Brush Script MT" panose="03060802040406070304" pitchFamily="66" charset="0"/>
              </a:rPr>
              <a:t>Gabriel Rodrigues </a:t>
            </a:r>
          </a:p>
        </p:txBody>
      </p:sp>
    </p:spTree>
    <p:extLst>
      <p:ext uri="{BB962C8B-B14F-4D97-AF65-F5344CB8AC3E}">
        <p14:creationId xmlns:p14="http://schemas.microsoft.com/office/powerpoint/2010/main" val="220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6"/>
    </mc:Choice>
    <mc:Fallback xmlns="">
      <p:transition spd="slow" advTm="231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6209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Swis721 Cn BT" panose="020B0506020202030204" pitchFamily="34" charset="0"/>
              </a:rPr>
              <a:t>RECEITAS PÚBLICAS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3" y="1378857"/>
            <a:ext cx="3146591" cy="23658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RECEITA REALIZADA</a:t>
            </a: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6508"/>
              </p:ext>
            </p:extLst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272748" imgH="1476615" progId="CorelDraw.Graphic.24">
                  <p:embed/>
                </p:oleObj>
              </mc:Choice>
              <mc:Fallback>
                <p:oleObj name="CorelDRAW" r:id="rId4" imgW="1272748" imgH="1476615" progId="CorelDraw.Graphic.2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A4F49C88-DE27-DED0-A081-2600628F5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984" y="1564017"/>
            <a:ext cx="8876031" cy="3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514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Swis721 Cn BT" panose="020B0506020202030204" pitchFamily="34" charset="0"/>
              </a:rPr>
              <a:t>DESPESAS PÚBLICAS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9" y="945530"/>
            <a:ext cx="2718080" cy="27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116435-5CFC-A79D-4EF6-83BF5631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667" y="1083899"/>
            <a:ext cx="8097624" cy="31953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DEA2FA-F13D-1585-CF0F-1CE7BB786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532" y="3121447"/>
            <a:ext cx="640135" cy="20240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57D7FB-429D-71CD-378D-37FBD4095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238" y="5091290"/>
            <a:ext cx="3615241" cy="6828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A9DA7A-F5E4-2F7A-1DA3-5DD3A7D3D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5237" y="4617221"/>
            <a:ext cx="3615241" cy="640135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BBDB1FD-8F06-93A5-04A2-9A5182B79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822620"/>
              </p:ext>
            </p:extLst>
          </p:nvPr>
        </p:nvGraphicFramePr>
        <p:xfrm>
          <a:off x="6869132" y="4279234"/>
          <a:ext cx="4562475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042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802793" y="1038290"/>
            <a:ext cx="2470664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dirty="0">
              <a:solidFill>
                <a:srgbClr val="072E5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685029" y="3608829"/>
            <a:ext cx="341453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dirty="0">
              <a:solidFill>
                <a:srgbClr val="072E5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CD83C9-CAE6-FB67-846D-2223233AD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01" y="1339456"/>
            <a:ext cx="8426197" cy="42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F9814C-13FA-DAE0-A13F-63FF6DC94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238549"/>
            <a:ext cx="7918516" cy="44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F990B4-36CE-7EA9-8D03-7F2A2899A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739" y="1341343"/>
            <a:ext cx="8896139" cy="41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0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511" y="81915"/>
            <a:ext cx="406604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DESPESA DETALHADA POR SUB ELEMENTO</a:t>
            </a:r>
          </a:p>
          <a:p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65643F-A118-44F2-30A5-BE48C5C42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43" y="1875557"/>
            <a:ext cx="10244513" cy="2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86</Words>
  <Application>Microsoft Office PowerPoint</Application>
  <PresentationFormat>Widescreen</PresentationFormat>
  <Paragraphs>42</Paragraphs>
  <Slides>15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Brittany Signature</vt:lpstr>
      <vt:lpstr>Brush Script MT</vt:lpstr>
      <vt:lpstr>Calibri</vt:lpstr>
      <vt:lpstr>Calibri Light</vt:lpstr>
      <vt:lpstr>Ink Free</vt:lpstr>
      <vt:lpstr>Sora Light</vt:lpstr>
      <vt:lpstr>Swis721 BlkCn BT</vt:lpstr>
      <vt:lpstr>Swis721 Cn BT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Gabriel Rodrigues</cp:lastModifiedBy>
  <cp:revision>382</cp:revision>
  <dcterms:created xsi:type="dcterms:W3CDTF">2021-07-20T12:22:34Z</dcterms:created>
  <dcterms:modified xsi:type="dcterms:W3CDTF">2024-08-21T18:51:49Z</dcterms:modified>
</cp:coreProperties>
</file>